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316" r:id="rId2"/>
    <p:sldId id="328" r:id="rId3"/>
    <p:sldId id="329" r:id="rId4"/>
    <p:sldId id="418" r:id="rId5"/>
    <p:sldId id="429" r:id="rId6"/>
    <p:sldId id="428" r:id="rId7"/>
    <p:sldId id="430" r:id="rId8"/>
    <p:sldId id="426" r:id="rId9"/>
    <p:sldId id="421" r:id="rId10"/>
    <p:sldId id="425" r:id="rId11"/>
    <p:sldId id="415" r:id="rId12"/>
    <p:sldId id="411" r:id="rId13"/>
    <p:sldId id="410" r:id="rId14"/>
    <p:sldId id="414" r:id="rId15"/>
    <p:sldId id="413" r:id="rId16"/>
    <p:sldId id="412" r:id="rId17"/>
    <p:sldId id="409" r:id="rId18"/>
    <p:sldId id="408" r:id="rId19"/>
    <p:sldId id="407" r:id="rId20"/>
    <p:sldId id="419" r:id="rId21"/>
    <p:sldId id="406" r:id="rId22"/>
    <p:sldId id="405" r:id="rId23"/>
    <p:sldId id="404" r:id="rId24"/>
    <p:sldId id="400" r:id="rId25"/>
    <p:sldId id="401" r:id="rId26"/>
    <p:sldId id="380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2F"/>
    <a:srgbClr val="0078B9"/>
    <a:srgbClr val="C8C7B2"/>
    <a:srgbClr val="ED008C"/>
    <a:srgbClr val="700046"/>
    <a:srgbClr val="009BDF"/>
    <a:srgbClr val="00ADEF"/>
    <a:srgbClr val="00B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9" autoAdjust="0"/>
    <p:restoredTop sz="99139" autoAdjust="0"/>
  </p:normalViewPr>
  <p:slideViewPr>
    <p:cSldViewPr>
      <p:cViewPr varScale="1">
        <p:scale>
          <a:sx n="64" d="100"/>
          <a:sy n="64" d="100"/>
        </p:scale>
        <p:origin x="129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眉占位符 1024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日期占位符 1024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幻灯片图像占位符 10243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文本占位符 1024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0246" name="页脚占位符 1024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defRPr sz="12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灯片编号占位符 1024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DD9A7ED-E10A-4452-93B4-CE2ADB156E23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00" y="228600"/>
            <a:ext cx="2082800" cy="64897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5600" y="228600"/>
            <a:ext cx="6127658" cy="64897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62088"/>
            <a:ext cx="4032504" cy="52562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62088"/>
            <a:ext cx="4032504" cy="52562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10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页脚占位符 41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4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4166" descr="Picture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-10527" r="948"/>
          <a:stretch>
            <a:fillRect/>
          </a:stretch>
        </p:blipFill>
        <p:spPr bwMode="auto">
          <a:xfrm>
            <a:off x="301625" y="427038"/>
            <a:ext cx="86137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文本框 4103"/>
          <p:cNvSpPr txBox="1">
            <a:spLocks noChangeArrowheads="1"/>
          </p:cNvSpPr>
          <p:nvPr/>
        </p:nvSpPr>
        <p:spPr bwMode="auto">
          <a:xfrm>
            <a:off x="7391400" y="6019800"/>
            <a:ext cx="121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28" name="文本占位符 410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462088"/>
            <a:ext cx="82296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110" name="日期占位符 4109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11" name="页脚占位符 411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文本框 4113"/>
          <p:cNvSpPr txBox="1">
            <a:spLocks noChangeArrowheads="1"/>
          </p:cNvSpPr>
          <p:nvPr/>
        </p:nvSpPr>
        <p:spPr bwMode="auto">
          <a:xfrm>
            <a:off x="8496300" y="6388100"/>
            <a:ext cx="647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CCC89F11-6E06-4335-8155-536C9CBB7621}" type="slidenum">
              <a:rPr lang="en-US" altLang="zh-CN">
                <a:ea typeface="宋体" panose="02010600030101010101" pitchFamily="2" charset="-122"/>
              </a:r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15" name="灯片编号占位符 4114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400"/>
            </a:lvl1pPr>
          </a:lstStyle>
          <a:p>
            <a:pPr>
              <a:defRPr/>
            </a:pPr>
            <a:endParaRPr/>
          </a:p>
        </p:txBody>
      </p:sp>
      <p:pic>
        <p:nvPicPr>
          <p:cNvPr id="1033" name="图片 4168" descr="Picture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228600"/>
            <a:ext cx="1270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标题 4107"/>
          <p:cNvSpPr>
            <a:spLocks noGrp="1" noChangeArrowheads="1"/>
          </p:cNvSpPr>
          <p:nvPr>
            <p:ph type="title" idx="9"/>
          </p:nvPr>
        </p:nvSpPr>
        <p:spPr bwMode="auto">
          <a:xfrm>
            <a:off x="3556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0073AE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0073AE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rgbClr val="0073AE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D518D6-BCD5-70A1-B099-64BEAFBB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70" y="2809858"/>
            <a:ext cx="4879757" cy="12382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95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5650CA-3E3C-B1F2-DB85-247EFFE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" y="1447852"/>
            <a:ext cx="7467405" cy="32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4200"/>
      </p:ext>
    </p:extLst>
  </p:cSld>
  <p:clrMapOvr>
    <a:masterClrMapping/>
  </p:clrMapOvr>
  <p:transition advTm="392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256126-23DB-6A56-5148-EB8AE56E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7" y="228684"/>
            <a:ext cx="8504545" cy="37337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02BED3-898B-583E-9695-79DAD6DB2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64" y="3952411"/>
            <a:ext cx="2307344" cy="2666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8E797E-A04F-3BEB-2272-BEACFFDC8A00}"/>
                  </a:ext>
                </a:extLst>
              </p:cNvPr>
              <p:cNvSpPr txBox="1"/>
              <p:nvPr/>
            </p:nvSpPr>
            <p:spPr>
              <a:xfrm>
                <a:off x="1371684" y="4190980"/>
                <a:ext cx="2666930" cy="87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𝒙𝒙</m:t>
                          </m:r>
                        </m:sub>
                      </m:sSub>
                      <m:r>
                        <a:rPr lang="en-US" altLang="zh-CN" sz="20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CN" sz="20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sz="20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1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1" i="1" smtClean="0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en-US" altLang="zh-CN" sz="2000" b="1" i="1" smtClean="0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en-US" altLang="zh-CN" sz="2000" b="1" i="1" smtClean="0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1" i="1" smtClean="0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A8E797E-A04F-3BEB-2272-BEACFFDC8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84" y="4190980"/>
                <a:ext cx="2666930" cy="871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311150"/>
      </p:ext>
    </p:extLst>
  </p:cSld>
  <p:clrMapOvr>
    <a:masterClrMapping/>
  </p:clrMapOvr>
  <p:transition advTm="3924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CC74D5F-75E4-2BF7-789D-2B202B9610A5}"/>
                  </a:ext>
                </a:extLst>
              </p:cNvPr>
              <p:cNvSpPr txBox="1"/>
              <p:nvPr/>
            </p:nvSpPr>
            <p:spPr>
              <a:xfrm>
                <a:off x="381110" y="1295456"/>
                <a:ext cx="8076988" cy="4124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u="sng" dirty="0"/>
                  <a:t>Hypothesis tests for population means with small samples</a:t>
                </a:r>
              </a:p>
              <a:p>
                <a:endParaRPr lang="en-US" altLang="zh-CN" sz="2000" b="1" u="sng" dirty="0"/>
              </a:p>
              <a:p>
                <a:r>
                  <a:rPr lang="en-US" altLang="zh-CN" sz="2000" b="1" u="sng" dirty="0"/>
                  <a:t>Scenario:</a:t>
                </a:r>
              </a:p>
              <a:p>
                <a:endParaRPr lang="en-US" altLang="zh-CN" sz="2000" b="1" u="sng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population is normal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population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is unknown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The sample size is small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&lt;30)</m:t>
                    </m:r>
                  </m:oMath>
                </a14:m>
                <a:endParaRPr lang="en-US" altLang="zh-CN" dirty="0">
                  <a:highlight>
                    <a:srgbClr val="FFFF00"/>
                  </a:highlight>
                </a:endParaRPr>
              </a:p>
              <a:p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r>
                  <a:rPr lang="en-US" altLang="zh-CN" b="1" u="sng" dirty="0">
                    <a:highlight>
                      <a:srgbClr val="FFFF00"/>
                    </a:highlight>
                  </a:rPr>
                  <a:t>This is a realistic scenario, and now we will use the t-distribution with the degrees of freedom </a:t>
                </a:r>
                <a:r>
                  <a:rPr lang="en-US" altLang="zh-CN" b="1" i="1" u="sng" dirty="0">
                    <a:highlight>
                      <a:srgbClr val="FFFF00"/>
                    </a:highlight>
                  </a:rPr>
                  <a:t>v </a:t>
                </a:r>
                <a:r>
                  <a:rPr lang="en-US" altLang="zh-CN" b="1" u="sng" dirty="0">
                    <a:highlight>
                      <a:srgbClr val="FFFF00"/>
                    </a:highlight>
                  </a:rPr>
                  <a:t>to find the critical value.</a:t>
                </a:r>
              </a:p>
              <a:p>
                <a:endParaRPr lang="zh-CN" altLang="en-US" sz="2000" b="1" u="sng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CC74D5F-75E4-2BF7-789D-2B202B961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0" y="1295456"/>
                <a:ext cx="8076988" cy="4124206"/>
              </a:xfrm>
              <a:prstGeom prst="rect">
                <a:avLst/>
              </a:prstGeom>
              <a:blipFill>
                <a:blip r:embed="rId2"/>
                <a:stretch>
                  <a:fillRect l="-831" t="-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457728"/>
      </p:ext>
    </p:extLst>
  </p:cSld>
  <p:clrMapOvr>
    <a:masterClrMapping/>
  </p:clrMapOvr>
  <p:transition advTm="3924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EAC3FC-E084-44BA-6BAC-24E31E8E6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914466"/>
            <a:ext cx="8320821" cy="4419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3C385EE-D25E-0BB4-446B-D712950A852D}"/>
                  </a:ext>
                </a:extLst>
              </p:cNvPr>
              <p:cNvSpPr txBox="1"/>
              <p:nvPr/>
            </p:nvSpPr>
            <p:spPr>
              <a:xfrm>
                <a:off x="838298" y="5486346"/>
                <a:ext cx="6781622" cy="105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highlight>
                      <a:srgbClr val="FFFF00"/>
                    </a:highlight>
                  </a:rPr>
                  <a:t>For one-tailed test,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 </m:t>
                    </m:r>
                    <m:r>
                      <a:rPr lang="zh-CN" alt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𝑠𝑖𝑔𝑛𝑖𝑓𝑖𝑐𝑎𝑛𝑐𝑒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𝑙𝑒𝑣𝑒𝑙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dirty="0">
                  <a:highlight>
                    <a:srgbClr val="FFFF00"/>
                  </a:highlight>
                </a:endParaRPr>
              </a:p>
              <a:p>
                <a:endParaRPr lang="en-US" altLang="zh-CN" dirty="0">
                  <a:highlight>
                    <a:srgbClr val="FFFF00"/>
                  </a:highlight>
                </a:endParaRPr>
              </a:p>
              <a:p>
                <a:r>
                  <a:rPr lang="en-US" altLang="zh-CN" dirty="0">
                    <a:highlight>
                      <a:srgbClr val="FFFF00"/>
                    </a:highlight>
                  </a:rPr>
                  <a:t>For two-tailed test,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  </m:t>
                    </m:r>
                    <m:r>
                      <a:rPr lang="zh-CN" alt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CN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𝑠𝑖𝑔𝑛𝑖𝑓𝑖𝑐𝑎𝑛𝑐𝑒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𝑙𝑒𝑣𝑒𝑙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zh-CN" alt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3C385EE-D25E-0BB4-446B-D712950A8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98" y="5486346"/>
                <a:ext cx="6781622" cy="1057277"/>
              </a:xfrm>
              <a:prstGeom prst="rect">
                <a:avLst/>
              </a:prstGeom>
              <a:blipFill>
                <a:blip r:embed="rId3"/>
                <a:stretch>
                  <a:fillRect l="-809" t="-3468" b="-23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F9958A-986B-31CB-4A7F-DC39328B4B87}"/>
                  </a:ext>
                </a:extLst>
              </p:cNvPr>
              <p:cNvSpPr txBox="1"/>
              <p:nvPr/>
            </p:nvSpPr>
            <p:spPr>
              <a:xfrm>
                <a:off x="4588491" y="4350081"/>
                <a:ext cx="4114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𝒅𝒆𝒈𝒓𝒆𝒆𝒔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𝒇𝒓𝒆𝒆𝒅𝒐𝒎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altLang="zh-CN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F9958A-986B-31CB-4A7F-DC39328B4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491" y="4350081"/>
                <a:ext cx="411469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90D07F8-8882-57E9-CB7C-F2247BD9D6E6}"/>
              </a:ext>
            </a:extLst>
          </p:cNvPr>
          <p:cNvSpPr txBox="1"/>
          <p:nvPr/>
        </p:nvSpPr>
        <p:spPr>
          <a:xfrm>
            <a:off x="2743248" y="4719413"/>
            <a:ext cx="487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confusing, ignore it, using the ones below</a:t>
            </a:r>
            <a:endParaRPr lang="zh-CN" alt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65455-3607-0D2C-3024-AF2079DE5B3D}"/>
                  </a:ext>
                </a:extLst>
              </p:cNvPr>
              <p:cNvSpPr txBox="1"/>
              <p:nvPr/>
            </p:nvSpPr>
            <p:spPr>
              <a:xfrm>
                <a:off x="5333980" y="3915368"/>
                <a:ext cx="1447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8D65455-3607-0D2C-3024-AF2079DE5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0" y="3915368"/>
                <a:ext cx="14477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742820"/>
      </p:ext>
    </p:extLst>
  </p:cSld>
  <p:clrMapOvr>
    <a:masterClrMapping/>
  </p:clrMapOvr>
  <p:transition advTm="3924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2F0124-61CF-6879-F60B-F1BD11AE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4" y="1295456"/>
            <a:ext cx="7846560" cy="16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96308"/>
      </p:ext>
    </p:extLst>
  </p:cSld>
  <p:clrMapOvr>
    <a:masterClrMapping/>
  </p:clrMapOvr>
  <p:transition advTm="3924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C240A7-37AE-5ED5-83B6-6483E15F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4" y="1219258"/>
            <a:ext cx="8354962" cy="43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88824"/>
      </p:ext>
    </p:extLst>
  </p:cSld>
  <p:clrMapOvr>
    <a:masterClrMapping/>
  </p:clrMapOvr>
  <p:transition advTm="392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40F9A5-115F-1591-C19A-3D21DD06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1" y="1447852"/>
            <a:ext cx="8360009" cy="12191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4E5538-35DD-A306-DF99-2127B108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1" y="2667002"/>
            <a:ext cx="7093374" cy="22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56701"/>
      </p:ext>
    </p:extLst>
  </p:cSld>
  <p:clrMapOvr>
    <a:masterClrMapping/>
  </p:clrMapOvr>
  <p:transition advTm="392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6EE094-9476-C801-C6CA-047E79B8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1295456"/>
            <a:ext cx="7992868" cy="16001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7E3E69-F791-C200-F0EA-9487C1BB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6" y="3150705"/>
            <a:ext cx="6019642" cy="6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3799"/>
      </p:ext>
    </p:extLst>
  </p:cSld>
  <p:clrMapOvr>
    <a:masterClrMapping/>
  </p:clrMapOvr>
  <p:transition advTm="3924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CBEECA-A7C5-48CC-52CE-7ADDE81B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49" y="1219258"/>
            <a:ext cx="8902959" cy="49528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5F07AB-FB18-A03C-0127-3DFD23128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54" y="3124208"/>
            <a:ext cx="2422708" cy="609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55B94B-6B72-3D2E-4B43-241724875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36" y="4495772"/>
            <a:ext cx="2458026" cy="10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21990"/>
      </p:ext>
    </p:extLst>
  </p:cSld>
  <p:clrMapOvr>
    <a:masterClrMapping/>
  </p:clrMapOvr>
  <p:transition advTm="3924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5E8A2A-C592-2935-3639-9C6BEFE4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9" y="990664"/>
            <a:ext cx="8822421" cy="48766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8E7A4B-6FD2-7443-CB3B-843B6D29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0" y="2575868"/>
            <a:ext cx="3581306" cy="169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79AC77-182D-BCFD-7FC4-4BAF49C3ADA9}"/>
                  </a:ext>
                </a:extLst>
              </p:cNvPr>
              <p:cNvSpPr txBox="1"/>
              <p:nvPr/>
            </p:nvSpPr>
            <p:spPr>
              <a:xfrm>
                <a:off x="304912" y="5943534"/>
                <a:ext cx="74674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>
                    <a:highlight>
                      <a:srgbClr val="FFFF00"/>
                    </a:highlight>
                  </a:rPr>
                  <a:t>In the mark schemes, it says “accept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u="sng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sng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u="sng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u="sng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u="sng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altLang="zh-CN" b="1" i="1" u="sng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1" u="sng" dirty="0">
                    <a:highlight>
                      <a:srgbClr val="FFFF00"/>
                    </a:highlight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u="sng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sng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u="sng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1" u="sng" dirty="0">
                    <a:highlight>
                      <a:srgbClr val="FFFF00"/>
                    </a:highlight>
                  </a:rPr>
                  <a:t>”， </a:t>
                </a:r>
                <a:r>
                  <a:rPr lang="en-US" altLang="zh-CN" b="1" u="sng" dirty="0">
                    <a:highlight>
                      <a:srgbClr val="FFFF00"/>
                    </a:highlight>
                  </a:rPr>
                  <a:t>so we follow mark schemes </a:t>
                </a:r>
                <a:endParaRPr lang="zh-CN" altLang="en-US" b="1" u="sng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79AC77-182D-BCFD-7FC4-4BAF49C3A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2" y="5943534"/>
                <a:ext cx="7467404" cy="646331"/>
              </a:xfrm>
              <a:prstGeom prst="rect">
                <a:avLst/>
              </a:prstGeom>
              <a:blipFill>
                <a:blip r:embed="rId4"/>
                <a:stretch>
                  <a:fillRect l="-653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AC62E1-3FCD-8C8C-C872-C7A845E85050}"/>
                  </a:ext>
                </a:extLst>
              </p:cNvPr>
              <p:cNvSpPr txBox="1"/>
              <p:nvPr/>
            </p:nvSpPr>
            <p:spPr>
              <a:xfrm>
                <a:off x="609704" y="4876762"/>
                <a:ext cx="2590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highlight>
                      <a:srgbClr val="FFFF00"/>
                    </a:highlight>
                  </a:rPr>
                  <a:t>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AC62E1-3FCD-8C8C-C872-C7A845E8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04" y="4876762"/>
                <a:ext cx="2590732" cy="369332"/>
              </a:xfrm>
              <a:prstGeom prst="rect">
                <a:avLst/>
              </a:prstGeom>
              <a:blipFill>
                <a:blip r:embed="rId5"/>
                <a:stretch>
                  <a:fillRect l="-188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664045"/>
      </p:ext>
    </p:extLst>
  </p:cSld>
  <p:clrMapOvr>
    <a:masterClrMapping/>
  </p:clrMapOvr>
  <p:transition advTm="392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1E3B89-9DEA-199D-ED4C-E1D74D7BC5AB}"/>
              </a:ext>
            </a:extLst>
          </p:cNvPr>
          <p:cNvSpPr txBox="1"/>
          <p:nvPr/>
        </p:nvSpPr>
        <p:spPr>
          <a:xfrm>
            <a:off x="381110" y="1447852"/>
            <a:ext cx="793042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Main topics in this chapter: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Formulate and carry out a</a:t>
            </a:r>
            <a:r>
              <a:rPr lang="zh-CN" altLang="en-US" dirty="0"/>
              <a:t> </a:t>
            </a:r>
            <a:r>
              <a:rPr lang="en-US" altLang="zh-CN" dirty="0"/>
              <a:t>hypothesis test concerning the population mean for a small sample using the 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Formulate and carry out a hypothesis test concerning the difference in population means, using:</a:t>
            </a:r>
          </a:p>
          <a:p>
            <a:pPr lvl="1"/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two-sample z-test with large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two-sample t-test with small samples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paired sample t-test with small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Determine confidence intervals for population means based on small samples using the t-distribution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Determine confidence intervals for the difference in population means  </a:t>
            </a:r>
          </a:p>
        </p:txBody>
      </p:sp>
    </p:spTree>
  </p:cSld>
  <p:clrMapOvr>
    <a:masterClrMapping/>
  </p:clrMapOvr>
  <p:transition advTm="31504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8ACCAA-AB7A-1B3B-FCC3-3A317DAA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2" y="1219258"/>
            <a:ext cx="8031711" cy="2133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F1E492-516E-CF35-EF55-1D03A3C8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" y="3809990"/>
            <a:ext cx="7355113" cy="21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38284"/>
      </p:ext>
    </p:extLst>
  </p:cSld>
  <p:clrMapOvr>
    <a:masterClrMapping/>
  </p:clrMapOvr>
  <p:transition advTm="3924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924023-D62A-EB9C-230A-2F3A694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4" y="1295456"/>
            <a:ext cx="8256702" cy="2895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2C9908-3B0A-5DCE-D47F-FEDD3242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48" y="2590822"/>
            <a:ext cx="1904950" cy="2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5529"/>
      </p:ext>
    </p:extLst>
  </p:cSld>
  <p:clrMapOvr>
    <a:masterClrMapping/>
  </p:clrMapOvr>
  <p:transition advTm="3924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DFB2A4-A79A-0317-C48B-B72C5FED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" y="1143060"/>
            <a:ext cx="8296264" cy="49528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26818F-DC5E-0A5C-1402-2D53F180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30" y="1176216"/>
            <a:ext cx="2699062" cy="1600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76214A-4293-5C51-0A9B-56F4B2C9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204" y="3729184"/>
            <a:ext cx="3793265" cy="10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5412"/>
      </p:ext>
    </p:extLst>
  </p:cSld>
  <p:clrMapOvr>
    <a:masterClrMapping/>
  </p:clrMapOvr>
  <p:transition advTm="3924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B0DE86-FF45-911D-E87C-4DBCCC5E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0" y="838268"/>
            <a:ext cx="8973040" cy="5791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9D9783F-41AD-8B5D-A470-6AE06996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0" y="3200406"/>
            <a:ext cx="3255660" cy="1371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055352-95C2-497E-2009-1DC5AB13CE57}"/>
                  </a:ext>
                </a:extLst>
              </p:cNvPr>
              <p:cNvSpPr txBox="1"/>
              <p:nvPr/>
            </p:nvSpPr>
            <p:spPr>
              <a:xfrm>
                <a:off x="838298" y="5943534"/>
                <a:ext cx="25907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highlight>
                      <a:srgbClr val="FFFF00"/>
                    </a:highlight>
                  </a:rPr>
                  <a:t>We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A055352-95C2-497E-2009-1DC5AB13C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98" y="5943534"/>
                <a:ext cx="2590732" cy="369332"/>
              </a:xfrm>
              <a:prstGeom prst="rect">
                <a:avLst/>
              </a:prstGeom>
              <a:blipFill>
                <a:blip r:embed="rId4"/>
                <a:stretch>
                  <a:fillRect l="-211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364976"/>
      </p:ext>
    </p:extLst>
  </p:cSld>
  <p:clrMapOvr>
    <a:masterClrMapping/>
  </p:clrMapOvr>
  <p:transition advTm="3924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43361"/>
          <p:cNvSpPr txBox="1">
            <a:spLocks noChangeArrowheads="1"/>
          </p:cNvSpPr>
          <p:nvPr/>
        </p:nvSpPr>
        <p:spPr bwMode="auto">
          <a:xfrm>
            <a:off x="152516" y="2057436"/>
            <a:ext cx="8380412" cy="308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Practice Time!</a:t>
            </a:r>
          </a:p>
          <a:p>
            <a:pPr algn="ctr" eaLnBrk="1" hangingPunct="1"/>
            <a:endParaRPr lang="en-US" altLang="zh-CN" sz="54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48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3753272"/>
      </p:ext>
    </p:extLst>
  </p:cSld>
  <p:clrMapOvr>
    <a:masterClrMapping/>
  </p:clrMapOvr>
  <p:transition advTm="8954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43361"/>
          <p:cNvSpPr txBox="1">
            <a:spLocks noChangeArrowheads="1"/>
          </p:cNvSpPr>
          <p:nvPr/>
        </p:nvSpPr>
        <p:spPr bwMode="auto">
          <a:xfrm>
            <a:off x="228714" y="1981238"/>
            <a:ext cx="8533492" cy="308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54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Exercise 9A</a:t>
            </a:r>
          </a:p>
          <a:p>
            <a:pPr lvl="1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6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In class			1,2,3,4	</a:t>
            </a:r>
          </a:p>
          <a:p>
            <a:pPr lvl="1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3600" dirty="0">
                <a:solidFill>
                  <a:srgbClr val="00B9CC"/>
                </a:solidFill>
                <a:latin typeface="UniversLTStd-BoldCn" charset="0"/>
                <a:ea typeface="宋体" panose="02010600030101010101" pitchFamily="2" charset="-122"/>
              </a:rPr>
              <a:t>Homework		5,6,7,8	</a:t>
            </a:r>
          </a:p>
          <a:p>
            <a:pPr algn="ctr" eaLnBrk="1" hangingPunct="1"/>
            <a:endParaRPr lang="en-US" altLang="zh-CN" sz="54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36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  <a:p>
            <a:pPr algn="ctr" eaLnBrk="1" hangingPunct="1"/>
            <a:endParaRPr lang="en-US" altLang="zh-CN" sz="4800" dirty="0">
              <a:solidFill>
                <a:srgbClr val="00B9CC"/>
              </a:solidFill>
              <a:latin typeface="UniversLTStd-BoldCn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337558"/>
      </p:ext>
    </p:extLst>
  </p:cSld>
  <p:clrMapOvr>
    <a:masterClrMapping/>
  </p:clrMapOvr>
  <p:transition advTm="8954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占位符 13107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Wingdings" panose="05000000000000000000" pitchFamily="2" charset="2"/>
              <a:buChar char="§"/>
            </a:pPr>
            <a:endParaRPr lang="en-CA" altLang="zh-TW" dirty="0"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CA" altLang="zh-TW" dirty="0">
              <a:ea typeface="PMingLiU" panose="02020500000000000000" pitchFamily="18" charset="-12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CN" sz="3600" b="1" dirty="0">
                <a:ea typeface="宋体" panose="02010600030101010101" pitchFamily="2" charset="-122"/>
              </a:rPr>
              <a:t>The End </a:t>
            </a:r>
          </a:p>
          <a:p>
            <a:pPr algn="ctr" eaLnBrk="1" hangingPunct="1"/>
            <a:endParaRPr lang="en-US" altLang="zh-CN" sz="3600" b="1" dirty="0">
              <a:ea typeface="宋体" panose="02010600030101010101" pitchFamily="2" charset="-122"/>
            </a:endParaRPr>
          </a:p>
          <a:p>
            <a:pPr algn="ctr" eaLnBrk="1" hangingPunct="1"/>
            <a:r>
              <a:rPr lang="en-US" altLang="zh-CN" sz="3600" b="1" dirty="0">
                <a:ea typeface="宋体" panose="02010600030101010101" pitchFamily="2" charset="-122"/>
              </a:rPr>
              <a:t>Thank You</a:t>
            </a:r>
          </a:p>
        </p:txBody>
      </p:sp>
    </p:spTree>
  </p:cSld>
  <p:clrMapOvr>
    <a:masterClrMapping/>
  </p:clrMapOvr>
  <p:transition advTm="4428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31073">
            <a:extLst>
              <a:ext uri="{FF2B5EF4-FFF2-40B4-BE49-F238E27FC236}">
                <a16:creationId xmlns:a16="http://schemas.microsoft.com/office/drawing/2014/main" id="{45A7D85E-4021-8393-C7EE-8E793EC05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575" y="129545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Test your knowledge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E6A943-A588-6A22-9368-88DCF60F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5" y="2743218"/>
            <a:ext cx="8612582" cy="3124172"/>
          </a:xfrm>
          <a:prstGeom prst="rect">
            <a:avLst/>
          </a:prstGeom>
        </p:spPr>
      </p:pic>
    </p:spTree>
  </p:cSld>
  <p:clrMapOvr>
    <a:masterClrMapping/>
  </p:clrMapOvr>
  <p:transition advTm="3924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CADA40-99BC-6ECB-D2D8-68C4FB647DD8}"/>
                  </a:ext>
                </a:extLst>
              </p:cNvPr>
              <p:cNvSpPr txBox="1"/>
              <p:nvPr/>
            </p:nvSpPr>
            <p:spPr>
              <a:xfrm>
                <a:off x="228714" y="1133356"/>
                <a:ext cx="838178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u="sng" dirty="0"/>
                  <a:t>9.1  t-distribution</a:t>
                </a:r>
              </a:p>
              <a:p>
                <a:endParaRPr lang="en-US" altLang="zh-CN" sz="2800" b="1" u="sng" dirty="0"/>
              </a:p>
              <a:p>
                <a:r>
                  <a:rPr lang="en-US" altLang="zh-CN" sz="2000" b="1" u="sng" dirty="0"/>
                  <a:t>A recap of what we have learnt so far:</a:t>
                </a:r>
              </a:p>
              <a:p>
                <a:endParaRPr lang="en-US" altLang="zh-CN" sz="2000" b="1" u="sng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highlight>
                      <a:srgbClr val="FFFF00"/>
                    </a:highlight>
                  </a:rPr>
                  <a:t>Whenever </a:t>
                </a:r>
                <a:r>
                  <a:rPr lang="en-US" altLang="zh-CN" b="1" u="sng" dirty="0">
                    <a:highlight>
                      <a:srgbClr val="FFFF00"/>
                    </a:highlight>
                  </a:rPr>
                  <a:t>the population variance is unknown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, we should always use t-distribution instead of the normal distribution.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highlight>
                    <a:srgbClr val="FFFF00"/>
                  </a:highligh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Because the population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is unknown, we have to use the sample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as the unbiased estimate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To use t-distribution, we need the sampling distribution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to be normal, and by the central limit theorem, 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/>
                  <a:t>, the sampling distribution of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is approximately normal regardless of the population distribution( if the population distribution is normal, then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CN" dirty="0"/>
                  <a:t> is surely normal regardless of the sample size).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CADA40-99BC-6ECB-D2D8-68C4FB64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4" y="1133356"/>
                <a:ext cx="8381780" cy="4616648"/>
              </a:xfrm>
              <a:prstGeom prst="rect">
                <a:avLst/>
              </a:prstGeom>
              <a:blipFill>
                <a:blip r:embed="rId2"/>
                <a:stretch>
                  <a:fillRect l="-1528" t="-1453" r="-655" b="-1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72655"/>
      </p:ext>
    </p:extLst>
  </p:cSld>
  <p:clrMapOvr>
    <a:masterClrMapping/>
  </p:clrMapOvr>
  <p:transition advTm="392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CADA40-99BC-6ECB-D2D8-68C4FB647DD8}"/>
                  </a:ext>
                </a:extLst>
              </p:cNvPr>
              <p:cNvSpPr txBox="1"/>
              <p:nvPr/>
            </p:nvSpPr>
            <p:spPr>
              <a:xfrm>
                <a:off x="381110" y="1194911"/>
                <a:ext cx="8381780" cy="5109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/>
                  <a:t>, the t-distribution and the normal distribution are very close, so we can use the normal distribution to replace the t-distribution when the sample size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u="sng" dirty="0">
                  <a:highlight>
                    <a:srgbClr val="FFFF00"/>
                  </a:highlight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u="sng" dirty="0">
                    <a:highlight>
                      <a:srgbClr val="FFFF00"/>
                    </a:highlight>
                  </a:rPr>
                  <a:t>But when the sample size </a:t>
                </a:r>
                <a14:m>
                  <m:oMath xmlns:m="http://schemas.openxmlformats.org/officeDocument/2006/math">
                    <m:r>
                      <a:rPr lang="en-US" altLang="zh-CN" b="0" i="1" u="sng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u="sng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&lt;30, </m:t>
                    </m:r>
                  </m:oMath>
                </a14:m>
                <a:r>
                  <a:rPr lang="en-US" altLang="zh-CN" u="sng" dirty="0">
                    <a:highlight>
                      <a:srgbClr val="FFFF00"/>
                    </a:highlight>
                  </a:rPr>
                  <a:t> we have to use the t-distribution</a:t>
                </a:r>
                <a:r>
                  <a:rPr lang="en-US" altLang="zh-CN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t-distribution is a family of distributions, which are all symmetric about zero,  and have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a single parameter </a:t>
                </a:r>
                <a:r>
                  <a:rPr lang="el-GR" altLang="zh-CN" dirty="0">
                    <a:highlight>
                      <a:srgbClr val="FFFF00"/>
                    </a:highlight>
                    <a:latin typeface="等线" panose="02010600030101010101" pitchFamily="2" charset="-122"/>
                    <a:ea typeface="等线" panose="02010600030101010101" pitchFamily="2" charset="-122"/>
                  </a:rPr>
                  <a:t>ν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  (pronounced new) </a:t>
                </a:r>
                <a:r>
                  <a:rPr lang="en-US" altLang="zh-CN" dirty="0"/>
                  <a:t>which is a positive integer.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ν</a:t>
                </a:r>
                <a:r>
                  <a:rPr lang="en-US" altLang="zh-CN" dirty="0"/>
                  <a:t> is known as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the degrees of freedom </a:t>
                </a:r>
                <a:r>
                  <a:rPr lang="en-US" altLang="zh-CN" dirty="0"/>
                  <a:t>of the distribution and if, for example, T has a t-distribution with 5 degrees of freedom, we would write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.</a:t>
                </a:r>
                <a:endParaRPr lang="en-US" altLang="zh-CN" dirty="0"/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CN" sz="2000" b="1" dirty="0" smtClean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m:t>ν</m:t>
                    </m:r>
                  </m:oMath>
                </a14:m>
                <a:r>
                  <a:rPr lang="en-US" altLang="zh-CN" sz="2000" b="1" dirty="0"/>
                  <a:t>=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ea typeface="等线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ea typeface="等线" panose="02010600030101010101" pitchFamily="2" charset="-122"/>
                  </a:rPr>
                  <a:t>The degrees of freedom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CN" dirty="0">
                        <a:latin typeface="等线" panose="02010600030101010101" pitchFamily="2" charset="-122"/>
                        <a:ea typeface="等线" panose="02010600030101010101" pitchFamily="2" charset="-122"/>
                      </a:rPr>
                      <m:t>ν</m:t>
                    </m:r>
                  </m:oMath>
                </a14:m>
                <a:r>
                  <a:rPr lang="en-US" altLang="zh-CN" dirty="0"/>
                  <a:t> refers to the number of independent observations in a set of data (we will discuss more on the degrees of freedom in 10.1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ECADA40-99BC-6ECB-D2D8-68C4FB647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0" y="1194911"/>
                <a:ext cx="8381780" cy="5109091"/>
              </a:xfrm>
              <a:prstGeom prst="rect">
                <a:avLst/>
              </a:prstGeom>
              <a:blipFill>
                <a:blip r:embed="rId2"/>
                <a:stretch>
                  <a:fillRect l="-509" r="-1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768153"/>
      </p:ext>
    </p:extLst>
  </p:cSld>
  <p:clrMapOvr>
    <a:masterClrMapping/>
  </p:clrMapOvr>
  <p:transition advTm="3924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A9E5B5-2EB8-5059-84A3-0DC6EA8FB87D}"/>
                  </a:ext>
                </a:extLst>
              </p:cNvPr>
              <p:cNvSpPr txBox="1"/>
              <p:nvPr/>
            </p:nvSpPr>
            <p:spPr>
              <a:xfrm>
                <a:off x="304912" y="1447852"/>
                <a:ext cx="777650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As the sample size n increases, the t-distribution looks more like the normal distribution, so the larger the degrees of freedom value, that is, the larger the sample size n, the closer the t-distribution to the normal distribution.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For practical purpose, </a:t>
                </a:r>
                <a:r>
                  <a:rPr lang="en-US" altLang="zh-CN" dirty="0">
                    <a:highlight>
                      <a:srgbClr val="FFFF00"/>
                    </a:highlight>
                  </a:rPr>
                  <a:t>the t-distribution and the normal distribution are very close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 (some people use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≥40)</m:t>
                    </m:r>
                  </m:oMath>
                </a14:m>
                <a:r>
                  <a:rPr lang="en-US" altLang="zh-CN" dirty="0">
                    <a:highlight>
                      <a:srgbClr val="FFFF00"/>
                    </a:highlight>
                  </a:rPr>
                  <a:t>. </a:t>
                </a:r>
                <a:r>
                  <a:rPr lang="en-US" altLang="zh-CN" dirty="0"/>
                  <a:t>However, when more accuracy is required, the t-distribution can be used for much larger sample sizes 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normal distribution is a special case of the t-distribution when n is infinite.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A9E5B5-2EB8-5059-84A3-0DC6EA8FB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2" y="1447852"/>
                <a:ext cx="7776503" cy="3416320"/>
              </a:xfrm>
              <a:prstGeom prst="rect">
                <a:avLst/>
              </a:prstGeom>
              <a:blipFill>
                <a:blip r:embed="rId2"/>
                <a:stretch>
                  <a:fillRect l="-470" t="-1071" b="-1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612362"/>
      </p:ext>
    </p:extLst>
  </p:cSld>
  <p:clrMapOvr>
    <a:masterClrMapping/>
  </p:clrMapOvr>
  <p:transition advTm="31504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ECADA40-99BC-6ECB-D2D8-68C4FB647DD8}"/>
              </a:ext>
            </a:extLst>
          </p:cNvPr>
          <p:cNvSpPr txBox="1"/>
          <p:nvPr/>
        </p:nvSpPr>
        <p:spPr>
          <a:xfrm>
            <a:off x="381110" y="1194911"/>
            <a:ext cx="8381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t-distribution is different from the normal distribution because the density in the tails is greater than the density in the tails of the standard normal distribution. This means that the t-distribution has greater probability in the tails and less probability in the center compared to the standard normal distribution.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210965-4195-CD6D-4029-FB4FD50C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74" y="2590822"/>
            <a:ext cx="5257662" cy="39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3808"/>
      </p:ext>
    </p:extLst>
  </p:cSld>
  <p:clrMapOvr>
    <a:masterClrMapping/>
  </p:clrMapOvr>
  <p:transition advTm="3924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9954CD-F35A-8875-B59A-D3541BE8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08" y="1371654"/>
            <a:ext cx="7553855" cy="47242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FBE4E0-6E1F-3CC2-50CD-FC1CB948EBC8}"/>
              </a:ext>
            </a:extLst>
          </p:cNvPr>
          <p:cNvSpPr txBox="1"/>
          <p:nvPr/>
        </p:nvSpPr>
        <p:spPr>
          <a:xfrm>
            <a:off x="457308" y="5638742"/>
            <a:ext cx="350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SRS-Single Random Sample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53445098"/>
      </p:ext>
    </p:extLst>
  </p:cSld>
  <p:clrMapOvr>
    <a:masterClrMapping/>
  </p:clrMapOvr>
  <p:transition advTm="31504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80B930-A8B4-DC17-1CBC-1B80DED6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4" y="1905040"/>
            <a:ext cx="8482616" cy="44956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3D35F9-859A-E7B3-CCF2-2EBC2A585723}"/>
              </a:ext>
            </a:extLst>
          </p:cNvPr>
          <p:cNvSpPr txBox="1"/>
          <p:nvPr/>
        </p:nvSpPr>
        <p:spPr>
          <a:xfrm>
            <a:off x="381110" y="1371654"/>
            <a:ext cx="5867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/>
              <a:t>The population is normal</a:t>
            </a:r>
            <a:endParaRPr lang="zh-CN" altLang="en-US" sz="2000" b="1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99B19-9C65-B36E-48DD-B978B3DD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19" y="762070"/>
            <a:ext cx="2514534" cy="25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72308"/>
      </p:ext>
    </p:extLst>
  </p:cSld>
  <p:clrMapOvr>
    <a:masterClrMapping/>
  </p:clrMapOvr>
  <p:transition advTm="3924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fda0dee-c915-441d-b68c-f69e97c017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fda0dee-c915-441d-b68c-f69e97c017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fda0dee-c915-441d-b68c-f69e97c01754"/>
</p:tagLst>
</file>

<file path=ppt/theme/theme1.xml><?xml version="1.0" encoding="utf-8"?>
<a:theme xmlns:a="http://schemas.openxmlformats.org/drawingml/2006/main" name="McKBAlgP8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McKBAlgP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BAlgP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cKBAlgP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McKBAlgP8</Template>
  <TotalTime>2170</TotalTime>
  <Words>674</Words>
  <Application>Microsoft Office PowerPoint</Application>
  <PresentationFormat>全屏显示(4:3)</PresentationFormat>
  <Paragraphs>77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UniversLTStd-BoldCn</vt:lpstr>
      <vt:lpstr>等线</vt:lpstr>
      <vt:lpstr>Arial</vt:lpstr>
      <vt:lpstr>Cambria Math</vt:lpstr>
      <vt:lpstr>Wingdings</vt:lpstr>
      <vt:lpstr>McKBAlgP8</vt:lpstr>
      <vt:lpstr>PowerPoint 演示文稿</vt:lpstr>
      <vt:lpstr>PowerPoint 演示文稿</vt:lpstr>
      <vt:lpstr>Test your knowledge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gchaudhari</dc:creator>
  <cp:lastModifiedBy>Allen li</cp:lastModifiedBy>
  <cp:revision>665</cp:revision>
  <dcterms:created xsi:type="dcterms:W3CDTF">2010-10-18T10:39:00Z</dcterms:created>
  <dcterms:modified xsi:type="dcterms:W3CDTF">2022-12-06T08:49:31Z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